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84" r:id="rId5"/>
    <p:sldId id="286" r:id="rId6"/>
    <p:sldId id="304" r:id="rId7"/>
    <p:sldId id="276" r:id="rId8"/>
    <p:sldId id="302" r:id="rId9"/>
    <p:sldId id="303" r:id="rId10"/>
    <p:sldId id="281" r:id="rId11"/>
    <p:sldId id="289" r:id="rId12"/>
    <p:sldId id="293" r:id="rId13"/>
    <p:sldId id="295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Экология в жизни</a:t>
            </a:r>
            <a:b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ребенка  </a:t>
            </a:r>
            <a:endParaRPr lang="ru-RU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786190"/>
            <a:ext cx="5114948" cy="14287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Подготовила воспитатель: 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Закомолкина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Виолетта Владимировна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14290"/>
            <a:ext cx="4219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МБДОУ 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Кирбинский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д/с </a:t>
            </a:r>
            <a:r>
              <a:rPr lang="ru-RU" sz="2400" dirty="0" smtClean="0">
                <a:latin typeface="Monotype Corsiva" pitchFamily="66" charset="0"/>
              </a:rPr>
              <a:t>«</a:t>
            </a:r>
            <a:r>
              <a:rPr lang="ru-RU" sz="2400" dirty="0" smtClean="0">
                <a:latin typeface="Monotype Corsiva" pitchFamily="66" charset="0"/>
              </a:rPr>
              <a:t>Ручеек»</a:t>
            </a:r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00760" y="714356"/>
            <a:ext cx="2205038" cy="1714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Выставки детского творчества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" y="2510239"/>
            <a:ext cx="7729353" cy="4347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5350"/>
          <a:stretch/>
        </p:blipFill>
        <p:spPr>
          <a:xfrm rot="16200000">
            <a:off x="-1159666" y="1599825"/>
            <a:ext cx="6638796" cy="381642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0" y="785794"/>
            <a:ext cx="3286148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Чтение литературы, заучивание стихов, пословиц,</a:t>
            </a:r>
            <a:r>
              <a:rPr lang="ru-RU" sz="2800" dirty="0"/>
              <a:t> </a:t>
            </a:r>
            <a:r>
              <a:rPr lang="ru-RU" sz="2400" dirty="0"/>
              <a:t>поговорок </a:t>
            </a:r>
          </a:p>
        </p:txBody>
      </p:sp>
    </p:spTree>
    <p:extLst>
      <p:ext uri="{BB962C8B-B14F-4D97-AF65-F5344CB8AC3E}">
        <p14:creationId xmlns:p14="http://schemas.microsoft.com/office/powerpoint/2010/main" val="15577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928670"/>
            <a:ext cx="3031746" cy="1785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Познавательные занятия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11" y="670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595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Эта тема открыла для меня огромный простор для саморазвития в профессиональном плане.</a:t>
            </a:r>
          </a:p>
        </p:txBody>
      </p:sp>
    </p:spTree>
    <p:extLst>
      <p:ext uri="{BB962C8B-B14F-4D97-AF65-F5344CB8AC3E}">
        <p14:creationId xmlns:p14="http://schemas.microsoft.com/office/powerpoint/2010/main" val="8149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49289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1336232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636" cy="6806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4546" y="28572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У нас только одна планета. И если мы будем хорошо к ней относиться, то она будет хорошо относиться к нам.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632848" cy="6124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Актуальность темы</a:t>
            </a:r>
          </a:p>
          <a:p>
            <a:pPr algn="just"/>
            <a:r>
              <a:rPr lang="ru-RU" sz="3200" b="1" dirty="0" smtClean="0">
                <a:latin typeface="Monotype Corsiva" panose="03010101010201010101" pitchFamily="66" charset="0"/>
              </a:rPr>
              <a:t>В </a:t>
            </a:r>
            <a:r>
              <a:rPr lang="ru-RU" sz="3200" b="1" dirty="0">
                <a:latin typeface="Monotype Corsiva" panose="03010101010201010101" pitchFamily="66" charset="0"/>
              </a:rPr>
              <a:t>настоящее время в области экологии просматриваются новые тенденции и </a:t>
            </a:r>
            <a:r>
              <a:rPr lang="ru-RU" sz="3200" b="1" dirty="0" smtClean="0">
                <a:latin typeface="Monotype Corsiva" panose="03010101010201010101" pitchFamily="66" charset="0"/>
              </a:rPr>
              <a:t>проблемы</a:t>
            </a:r>
            <a:r>
              <a:rPr lang="ru-RU" sz="3200" b="1" dirty="0">
                <a:latin typeface="Monotype Corsiva" panose="03010101010201010101" pitchFamily="66" charset="0"/>
              </a:rPr>
              <a:t>.</a:t>
            </a:r>
            <a:r>
              <a:rPr lang="ru-RU" sz="3200" b="1" dirty="0" smtClean="0">
                <a:latin typeface="Monotype Corsiva" panose="03010101010201010101" pitchFamily="66" charset="0"/>
              </a:rPr>
              <a:t> Все </a:t>
            </a:r>
            <a:r>
              <a:rPr lang="ru-RU" sz="3200" b="1" dirty="0">
                <a:latin typeface="Monotype Corsiva" panose="03010101010201010101" pitchFamily="66" charset="0"/>
              </a:rPr>
              <a:t>более очевидным становится противоречие между теми требованиями, которые предъявляет к человеку эпоха экологических катастроф, и реальным уровнем экологической воспитанности подрастающего поколения. Низкая эффективность предпринимаемых усилий приводит к необходимости повышения уровня экологической воспитанности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545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u="sng" dirty="0" smtClean="0">
                <a:latin typeface="Monotype Corsiva" panose="03010101010201010101" pitchFamily="66" charset="0"/>
              </a:rPr>
              <a:t>Цель:</a:t>
            </a:r>
            <a:r>
              <a:rPr lang="ru-RU" sz="4800" b="1" dirty="0" smtClean="0">
                <a:latin typeface="Monotype Corsiva" panose="03010101010201010101" pitchFamily="66" charset="0"/>
              </a:rPr>
              <a:t> </a:t>
            </a:r>
          </a:p>
          <a:p>
            <a:pPr algn="just"/>
            <a:r>
              <a:rPr lang="ru-RU" sz="4800" b="1" dirty="0" smtClean="0">
                <a:latin typeface="Monotype Corsiva" panose="03010101010201010101" pitchFamily="66" charset="0"/>
              </a:rPr>
              <a:t>формирование </a:t>
            </a:r>
            <a:r>
              <a:rPr lang="ru-RU" sz="4800" b="1" dirty="0">
                <a:latin typeface="Monotype Corsiva" panose="03010101010201010101" pitchFamily="66" charset="0"/>
              </a:rPr>
              <a:t>у детей экологических знаний, норм и правил взаимодействия с природой.</a:t>
            </a:r>
          </a:p>
        </p:txBody>
      </p:sp>
      <p:pic>
        <p:nvPicPr>
          <p:cNvPr id="4" name="Рисунок 3" descr="сканирование0004.jpg"/>
          <p:cNvPicPr>
            <a:picLocks noChangeAspect="1"/>
          </p:cNvPicPr>
          <p:nvPr/>
        </p:nvPicPr>
        <p:blipFill>
          <a:blip r:embed="rId2" cstate="print"/>
          <a:srcRect l="9460" r="8062" b="55208"/>
          <a:stretch>
            <a:fillRect/>
          </a:stretch>
        </p:blipFill>
        <p:spPr>
          <a:xfrm rot="20217892">
            <a:off x="1621467" y="4555240"/>
            <a:ext cx="2571768" cy="1874325"/>
          </a:xfrm>
          <a:prstGeom prst="rect">
            <a:avLst/>
          </a:prstGeom>
        </p:spPr>
      </p:pic>
      <p:pic>
        <p:nvPicPr>
          <p:cNvPr id="5" name="Рисунок 4" descr="сканирование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1813">
            <a:off x="3585234" y="3956623"/>
            <a:ext cx="2616898" cy="1834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3571876"/>
            <a:ext cx="2463207" cy="18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u="sng" dirty="0" smtClean="0">
                <a:latin typeface="Monotype Corsiva" panose="03010101010201010101" pitchFamily="66" charset="0"/>
              </a:rPr>
              <a:t>Задачи:</a:t>
            </a:r>
          </a:p>
          <a:p>
            <a:pPr algn="just"/>
            <a:r>
              <a:rPr lang="ru-RU" sz="3200" b="1" dirty="0" smtClean="0">
                <a:latin typeface="Monotype Corsiva" panose="03010101010201010101" pitchFamily="66" charset="0"/>
              </a:rPr>
              <a:t>- формирование </a:t>
            </a:r>
            <a:r>
              <a:rPr lang="ru-RU" sz="3200" b="1" dirty="0">
                <a:latin typeface="Monotype Corsiva" panose="03010101010201010101" pitchFamily="66" charset="0"/>
              </a:rPr>
              <a:t>у дошкольников осознанного отношения к природе, ее явлениям и объектам;</a:t>
            </a:r>
          </a:p>
          <a:p>
            <a:pPr algn="just"/>
            <a:r>
              <a:rPr lang="ru-RU" sz="3200" b="1" dirty="0" smtClean="0">
                <a:latin typeface="Monotype Corsiva" panose="03010101010201010101" pitchFamily="66" charset="0"/>
              </a:rPr>
              <a:t>- формирование </a:t>
            </a:r>
            <a:r>
              <a:rPr lang="ru-RU" sz="3200" b="1" dirty="0">
                <a:latin typeface="Monotype Corsiva" panose="03010101010201010101" pitchFamily="66" charset="0"/>
              </a:rPr>
              <a:t>умений и навыков наблюдений за живыми и неживыми объектами природы;</a:t>
            </a:r>
          </a:p>
          <a:p>
            <a:pPr algn="just"/>
            <a:r>
              <a:rPr lang="ru-RU" sz="3200" b="1" dirty="0" smtClean="0">
                <a:latin typeface="Monotype Corsiva" panose="03010101010201010101" pitchFamily="66" charset="0"/>
              </a:rPr>
              <a:t>- освоение </a:t>
            </a:r>
            <a:r>
              <a:rPr lang="ru-RU" sz="3200" b="1" dirty="0">
                <a:latin typeface="Monotype Corsiva" panose="03010101010201010101" pitchFamily="66" charset="0"/>
              </a:rPr>
              <a:t>элементарных норм поведения по отношению к миру природы и окружающему миру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9599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8748464" cy="56886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Уголок природы;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Трудовая деятельность на участке;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Мир животных;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Выставки детского творчества;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Чтение литературы, заучивание стихов, пословиц, поговорок 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Познавательные занятия.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81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720475"/>
            <a:ext cx="2205038" cy="1714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/>
              <a:t>Уголки природы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788024" cy="2693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4788024" cy="269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00760" y="714356"/>
            <a:ext cx="2387664" cy="1714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Трудовая деятельность на участке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7" y="2636912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00760" y="714356"/>
            <a:ext cx="2205038" cy="1714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Мир животных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565"/>
            <a:ext cx="7524328" cy="42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216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Экология в жизни ребенка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Пользователь Windows</cp:lastModifiedBy>
  <cp:revision>105</cp:revision>
  <dcterms:created xsi:type="dcterms:W3CDTF">2013-07-31T06:33:08Z</dcterms:created>
  <dcterms:modified xsi:type="dcterms:W3CDTF">2022-11-01T07:44:20Z</dcterms:modified>
</cp:coreProperties>
</file>